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31" r:id="rId6"/>
    <p:sldId id="348" r:id="rId7"/>
    <p:sldId id="343" r:id="rId8"/>
    <p:sldId id="351" r:id="rId9"/>
    <p:sldId id="350" r:id="rId10"/>
    <p:sldId id="328" r:id="rId11"/>
    <p:sldId id="335" r:id="rId12"/>
    <p:sldId id="336" r:id="rId13"/>
    <p:sldId id="352" r:id="rId14"/>
    <p:sldId id="355" r:id="rId15"/>
    <p:sldId id="353" r:id="rId16"/>
    <p:sldId id="354" r:id="rId17"/>
    <p:sldId id="268" r:id="rId1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 varScale="1">
        <p:scale>
          <a:sx n="116" d="100"/>
          <a:sy n="116" d="100"/>
        </p:scale>
        <p:origin x="1446" y="108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3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63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2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9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5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08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7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2022.  6.  15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충북대학교 산업인공지능학과</a:t>
            </a:r>
            <a:endParaRPr lang="en-US" altLang="ko-KR" sz="2400" ker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en-US" altLang="ko-KR" sz="2400" kern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21-4</a:t>
            </a:r>
            <a:r>
              <a:rPr lang="ko-KR" altLang="en-US" sz="2400" kern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kern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김상순</a:t>
            </a:r>
            <a:r>
              <a:rPr lang="en-US" altLang="ko-KR" sz="2400" kern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kern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정수현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xmlns="" id="{B617F58B-277B-412B-9E81-F894F83F82B2}"/>
              </a:ext>
            </a:extLst>
          </p:cNvPr>
          <p:cNvSpPr/>
          <p:nvPr/>
        </p:nvSpPr>
        <p:spPr>
          <a:xfrm>
            <a:off x="395536" y="421854"/>
            <a:ext cx="3469881" cy="44852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chemeClr val="bg1"/>
                </a:solidFill>
              </a:rPr>
              <a:t>지능화 캡스톤 프로젝트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76FA47DE-6AFD-4F94-A1F9-0E54C53554E4}"/>
              </a:ext>
            </a:extLst>
          </p:cNvPr>
          <p:cNvGrpSpPr/>
          <p:nvPr/>
        </p:nvGrpSpPr>
        <p:grpSpPr>
          <a:xfrm>
            <a:off x="752652" y="1864915"/>
            <a:ext cx="7638695" cy="924807"/>
            <a:chOff x="157020" y="3061083"/>
            <a:chExt cx="8712968" cy="9248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67A053AD-83D3-4195-B956-35FAF5223169}"/>
                </a:ext>
              </a:extLst>
            </p:cNvPr>
            <p:cNvSpPr/>
            <p:nvPr/>
          </p:nvSpPr>
          <p:spPr>
            <a:xfrm>
              <a:off x="157020" y="3061083"/>
              <a:ext cx="871296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r>
                <a:rPr lang="en-US" altLang="ko-KR" sz="4400" kern="0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YOLO</a:t>
              </a:r>
              <a:r>
                <a:rPr lang="ko-KR" altLang="en-US" sz="4400" kern="0" smtClea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이용한 안전모 검출</a:t>
              </a:r>
              <a:endParaRPr lang="en-US" altLang="ko-KR" sz="6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8BFA6532-6D7C-40B0-B351-D5E084786973}"/>
                </a:ext>
              </a:extLst>
            </p:cNvPr>
            <p:cNvSpPr/>
            <p:nvPr/>
          </p:nvSpPr>
          <p:spPr>
            <a:xfrm>
              <a:off x="899592" y="3278004"/>
              <a:ext cx="5985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endParaRPr lang="ko-KR" altLang="en-US" sz="4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검증 결과</a:t>
            </a:r>
            <a:r>
              <a:rPr lang="en-US" altLang="ko-KR" sz="2000" b="1">
                <a:latin typeface="+mn-ea"/>
              </a:rPr>
              <a:t/>
            </a:r>
            <a:br>
              <a:rPr lang="en-US" altLang="ko-KR" sz="2000" b="1">
                <a:latin typeface="+mn-ea"/>
              </a:rPr>
            </a:b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" y="4634015"/>
            <a:ext cx="9144000" cy="2223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" y="1352843"/>
            <a:ext cx="8100392" cy="36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검증 결과</a:t>
            </a:r>
            <a:r>
              <a:rPr lang="en-US" altLang="ko-KR" sz="2000" b="1">
                <a:latin typeface="+mn-ea"/>
              </a:rPr>
              <a:t/>
            </a:r>
            <a:br>
              <a:rPr lang="en-US" altLang="ko-KR" sz="2000" b="1">
                <a:latin typeface="+mn-ea"/>
              </a:rPr>
            </a:b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5757"/>
            <a:ext cx="9144000" cy="37324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725144"/>
            <a:ext cx="66770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8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검증 </a:t>
            </a:r>
            <a:r>
              <a:rPr lang="ko-KR" altLang="en-US" sz="2000" b="1" smtClean="0">
                <a:latin typeface="+mn-ea"/>
              </a:rPr>
              <a:t>결과</a:t>
            </a:r>
            <a:r>
              <a:rPr lang="en-US" altLang="ko-KR" sz="2000" b="1" smtClean="0">
                <a:latin typeface="+mn-ea"/>
              </a:rPr>
              <a:t>: </a:t>
            </a:r>
            <a:r>
              <a:rPr lang="en-US" altLang="ko-KR" sz="2000" b="1" smtClean="0">
                <a:latin typeface="+mn-ea"/>
              </a:rPr>
              <a:t>epochs : 100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2" y="1313424"/>
            <a:ext cx="6772275" cy="1657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675" y="2142099"/>
            <a:ext cx="5328044" cy="45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4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검증 결과</a:t>
            </a:r>
            <a:r>
              <a:rPr lang="en-US" altLang="ko-KR" sz="2000" b="1">
                <a:latin typeface="+mn-ea"/>
              </a:rPr>
              <a:t/>
            </a:r>
            <a:br>
              <a:rPr lang="en-US" altLang="ko-KR" sz="2000" b="1">
                <a:latin typeface="+mn-ea"/>
              </a:rPr>
            </a:br>
            <a:r>
              <a:rPr lang="en-US" altLang="ko-KR" sz="2000" b="1" smtClean="0">
                <a:latin typeface="+mn-ea"/>
              </a:rPr>
              <a:t> </a:t>
            </a:r>
            <a:r>
              <a:rPr lang="en-US" altLang="ko-KR" sz="1600" b="1">
                <a:latin typeface="+mn-ea"/>
              </a:rPr>
              <a:t>: epochs : </a:t>
            </a:r>
            <a:r>
              <a:rPr lang="en-US" altLang="ko-KR" sz="1600" b="1" smtClean="0">
                <a:latin typeface="+mn-ea"/>
              </a:rPr>
              <a:t>500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1" y="1253730"/>
            <a:ext cx="6896100" cy="2400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321" y="2684748"/>
            <a:ext cx="4703595" cy="41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3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수행방법 및 기여도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378138" y="968603"/>
            <a:ext cx="83405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수행방법</a:t>
            </a:r>
            <a:r>
              <a:rPr lang="en-US" altLang="ko-KR" sz="2000" b="1">
                <a:latin typeface="+mn-ea"/>
              </a:rPr>
              <a:t/>
            </a:r>
            <a:br>
              <a:rPr lang="en-US" altLang="ko-KR" sz="2000" b="1">
                <a:latin typeface="+mn-ea"/>
              </a:rPr>
            </a:br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- </a:t>
            </a:r>
            <a:r>
              <a:rPr lang="ko-KR" altLang="en-US" sz="1600">
                <a:latin typeface="+mn-ea"/>
              </a:rPr>
              <a:t>현재 근무 중인 회사가 동일하여 주단위로 진행 방식 논의</a:t>
            </a:r>
            <a:r>
              <a:rPr lang="en-US" altLang="ko-KR" sz="1600">
                <a:latin typeface="+mn-ea"/>
              </a:rPr>
              <a:t>.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- </a:t>
            </a:r>
            <a:r>
              <a:rPr lang="ko-KR" altLang="en-US" sz="1600">
                <a:latin typeface="+mn-ea"/>
              </a:rPr>
              <a:t>각 조가 발표한 발표 내용 및 강의 자료 참고</a:t>
            </a:r>
            <a:r>
              <a:rPr lang="en-US" altLang="ko-KR" sz="160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>
                <a:latin typeface="+mn-ea"/>
              </a:rPr>
              <a:t>  - </a:t>
            </a:r>
            <a:r>
              <a:rPr lang="ko-KR" altLang="en-US" sz="1600">
                <a:latin typeface="+mn-ea"/>
              </a:rPr>
              <a:t>관련 내용에 관한 인터넷 검색</a:t>
            </a:r>
            <a:r>
              <a:rPr lang="en-US" altLang="ko-KR" sz="1600">
                <a:latin typeface="+mn-ea"/>
              </a:rPr>
              <a:t>.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업무분장 및 기여도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3338E3E1-B499-4817-9D53-DBF9D7E48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230049"/>
              </p:ext>
            </p:extLst>
          </p:nvPr>
        </p:nvGraphicFramePr>
        <p:xfrm>
          <a:off x="611560" y="3280811"/>
          <a:ext cx="8107101" cy="245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419051012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3714030234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96629613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343510444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3920433081"/>
                    </a:ext>
                  </a:extLst>
                </a:gridCol>
                <a:gridCol w="1050317">
                  <a:extLst>
                    <a:ext uri="{9D8B030D-6E8A-4147-A177-3AD203B41FA5}">
                      <a16:colId xmlns:a16="http://schemas.microsoft.com/office/drawing/2014/main" xmlns="" val="2955174181"/>
                    </a:ext>
                  </a:extLst>
                </a:gridCol>
              </a:tblGrid>
              <a:tr h="2293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비중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수행내용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6693972"/>
                  </a:ext>
                </a:extLst>
              </a:tr>
              <a:tr h="229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프로젝트</a:t>
                      </a:r>
                      <a:r>
                        <a:rPr lang="en-US" altLang="ko-KR" sz="1400"/>
                        <a:t>#1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프로젝트</a:t>
                      </a:r>
                      <a:r>
                        <a:rPr lang="en-US" altLang="ko-KR" sz="1400"/>
                        <a:t>#2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주제발표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4223903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김상순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60</a:t>
                      </a:r>
                      <a:r>
                        <a:rPr lang="en-US" altLang="ko-KR" sz="1400"/>
                        <a:t>%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데이터 증량 방법 확인</a:t>
                      </a:r>
                      <a:endParaRPr lang="en-US" altLang="ko-KR" sz="1400" smtClean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코딩</a:t>
                      </a:r>
                      <a:r>
                        <a:rPr lang="en-US" altLang="ko-KR" sz="1400" smtClean="0"/>
                        <a:t>/</a:t>
                      </a:r>
                      <a:r>
                        <a:rPr lang="ko-KR" altLang="en-US" sz="1400" smtClean="0"/>
                        <a:t>학습 분석</a:t>
                      </a:r>
                      <a:endParaRPr lang="en-US" altLang="ko-KR" sz="1400" smtClean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결과발표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데이터 증량 방법 확인</a:t>
                      </a:r>
                      <a:endParaRPr lang="en-US" altLang="ko-KR" sz="1400" smtClean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코딩</a:t>
                      </a:r>
                      <a:r>
                        <a:rPr lang="en-US" altLang="ko-KR" sz="1400" smtClean="0"/>
                        <a:t>/</a:t>
                      </a:r>
                      <a:r>
                        <a:rPr lang="ko-KR" altLang="en-US" sz="1400" smtClean="0"/>
                        <a:t>학습 분석</a:t>
                      </a:r>
                      <a:endParaRPr lang="en-US" altLang="ko-KR" sz="1400" smtClean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결과발표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데이터 증량 방법 확인</a:t>
                      </a:r>
                      <a:endParaRPr lang="en-US" altLang="ko-KR" sz="1400" smtClean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코딩</a:t>
                      </a:r>
                      <a:r>
                        <a:rPr lang="en-US" altLang="ko-KR" sz="1400" smtClean="0"/>
                        <a:t>/</a:t>
                      </a:r>
                      <a:r>
                        <a:rPr lang="ko-KR" altLang="en-US" sz="1400" smtClean="0"/>
                        <a:t>학습 분석</a:t>
                      </a:r>
                      <a:endParaRPr lang="en-US" altLang="ko-KR" sz="1400" smtClean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결과발표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85545196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정수현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40</a:t>
                      </a:r>
                      <a:r>
                        <a:rPr lang="en-US" altLang="ko-KR" sz="1400"/>
                        <a:t>%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데이터 증량 방법 확인</a:t>
                      </a:r>
                      <a:endParaRPr lang="en-US" altLang="ko-KR" sz="1400" smtClean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코딩</a:t>
                      </a:r>
                      <a:r>
                        <a:rPr lang="en-US" altLang="ko-KR" sz="1400" smtClean="0"/>
                        <a:t>/</a:t>
                      </a:r>
                      <a:r>
                        <a:rPr lang="ko-KR" altLang="en-US" sz="1400" smtClean="0"/>
                        <a:t>학습 분석</a:t>
                      </a:r>
                      <a:endParaRPr lang="en-US" altLang="ko-KR" sz="14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데이터 증량 방법 확인</a:t>
                      </a:r>
                      <a:endParaRPr lang="en-US" altLang="ko-KR" sz="1400" smtClean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코딩</a:t>
                      </a:r>
                      <a:r>
                        <a:rPr lang="en-US" altLang="ko-KR" sz="1400" smtClean="0"/>
                        <a:t>/</a:t>
                      </a:r>
                      <a:r>
                        <a:rPr lang="ko-KR" altLang="en-US" sz="1400" smtClean="0"/>
                        <a:t>학습 분석</a:t>
                      </a:r>
                      <a:endParaRPr lang="en-US" altLang="ko-KR" sz="14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데이터 증량 방법 확인</a:t>
                      </a:r>
                      <a:endParaRPr lang="en-US" altLang="ko-KR" sz="1400" smtClean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smtClean="0"/>
                        <a:t>코딩</a:t>
                      </a:r>
                      <a:r>
                        <a:rPr lang="en-US" altLang="ko-KR" sz="1400" smtClean="0"/>
                        <a:t>/</a:t>
                      </a:r>
                      <a:r>
                        <a:rPr lang="ko-KR" altLang="en-US" sz="1400" smtClean="0"/>
                        <a:t>학습 분석</a:t>
                      </a:r>
                      <a:endParaRPr lang="en-US" altLang="ko-KR" sz="14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056623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5F67A3-FA7B-417A-9AC8-7F6E6E5ADE87}"/>
              </a:ext>
            </a:extLst>
          </p:cNvPr>
          <p:cNvSpPr txBox="1"/>
          <p:nvPr/>
        </p:nvSpPr>
        <p:spPr>
          <a:xfrm>
            <a:off x="1115616" y="5893338"/>
            <a:ext cx="36586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맑은 고딕"/>
              </a:rPr>
              <a:t>- 비중은 총합이 100%일 것</a:t>
            </a:r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 프로세스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4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우수성</a:t>
            </a:r>
            <a:r>
              <a:rPr lang="en-US" altLang="ko-KR" sz="2000" b="1">
                <a:latin typeface="+mn-ea"/>
              </a:rPr>
              <a:t>/</a:t>
            </a:r>
            <a:r>
              <a:rPr lang="ko-KR" altLang="en-US" sz="2000" b="1">
                <a:latin typeface="+mn-ea"/>
              </a:rPr>
              <a:t>차별성 </a:t>
            </a:r>
            <a:r>
              <a:rPr lang="en-US" altLang="ko-KR" sz="2000" b="1">
                <a:latin typeface="+mn-ea"/>
              </a:rPr>
              <a:t/>
            </a:r>
            <a:br>
              <a:rPr lang="en-US" altLang="ko-KR" sz="2000" b="1">
                <a:latin typeface="+mn-ea"/>
              </a:rPr>
            </a:b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우수한 성능의 모델을 개발하기 위해 취한 차별적인 방법론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600" i="1">
                <a:solidFill>
                  <a:srgbClr val="0000FF"/>
                </a:solidFill>
                <a:latin typeface="+mn-ea"/>
              </a:rPr>
            </a:b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각 단계별로 그림으로 도식화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…</a:t>
            </a:r>
            <a:br>
              <a:rPr lang="en-US" altLang="ko-KR" sz="1600" i="1">
                <a:solidFill>
                  <a:srgbClr val="0000FF"/>
                </a:solidFill>
                <a:latin typeface="+mn-ea"/>
              </a:rPr>
            </a:b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이후 장편부터 구체적으로 설명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F87ADEB-73F2-2692-1193-28891CA4F11E}"/>
              </a:ext>
            </a:extLst>
          </p:cNvPr>
          <p:cNvSpPr/>
          <p:nvPr/>
        </p:nvSpPr>
        <p:spPr>
          <a:xfrm>
            <a:off x="2413932" y="2349137"/>
            <a:ext cx="3057876" cy="649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 dirty="0">
              <a:latin typeface="NEXON Lv1 Gothic OTF Light" pitchFamily="2" charset="-128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6589EFC-5493-2DAD-2731-08473B9F216D}"/>
              </a:ext>
            </a:extLst>
          </p:cNvPr>
          <p:cNvSpPr/>
          <p:nvPr/>
        </p:nvSpPr>
        <p:spPr>
          <a:xfrm>
            <a:off x="5420738" y="2354177"/>
            <a:ext cx="1734800" cy="6447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 dirty="0">
              <a:latin typeface="NEXON Lv1 Gothic OTF Light" pitchFamily="2" charset="-128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01836B3-6A71-14DA-4DC2-F808B9D68688}"/>
              </a:ext>
            </a:extLst>
          </p:cNvPr>
          <p:cNvSpPr/>
          <p:nvPr/>
        </p:nvSpPr>
        <p:spPr>
          <a:xfrm>
            <a:off x="299927" y="2354176"/>
            <a:ext cx="2114005" cy="649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 dirty="0">
              <a:latin typeface="NEXON Lv1 Gothic OTF Light" pitchFamily="2" charset="-128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5852774-B7D1-6BF0-471A-163E5781E1DE}"/>
              </a:ext>
            </a:extLst>
          </p:cNvPr>
          <p:cNvSpPr/>
          <p:nvPr/>
        </p:nvSpPr>
        <p:spPr>
          <a:xfrm>
            <a:off x="7155538" y="2348880"/>
            <a:ext cx="1530493" cy="6524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 dirty="0">
              <a:latin typeface="NEXON Lv1 Gothic OTF Light" pitchFamily="2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5AD79D7-6BC0-A3CC-C9CA-65CB21E1CF41}"/>
              </a:ext>
            </a:extLst>
          </p:cNvPr>
          <p:cNvSpPr txBox="1"/>
          <p:nvPr/>
        </p:nvSpPr>
        <p:spPr>
          <a:xfrm>
            <a:off x="429811" y="2384769"/>
            <a:ext cx="1889001" cy="54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45447B9-7A5B-A155-DE78-81E5A9F3FB7C}"/>
              </a:ext>
            </a:extLst>
          </p:cNvPr>
          <p:cNvSpPr txBox="1"/>
          <p:nvPr/>
        </p:nvSpPr>
        <p:spPr>
          <a:xfrm>
            <a:off x="5961243" y="2403987"/>
            <a:ext cx="760144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6261C1A-C904-C74C-7549-E7586BD54D71}"/>
              </a:ext>
            </a:extLst>
          </p:cNvPr>
          <p:cNvSpPr txBox="1"/>
          <p:nvPr/>
        </p:nvSpPr>
        <p:spPr>
          <a:xfrm>
            <a:off x="7503834" y="2423655"/>
            <a:ext cx="760143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B008503-4C81-5EB7-8F8E-13157CFF289B}"/>
              </a:ext>
            </a:extLst>
          </p:cNvPr>
          <p:cNvSpPr txBox="1"/>
          <p:nvPr/>
        </p:nvSpPr>
        <p:spPr>
          <a:xfrm>
            <a:off x="980310" y="313954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데이터수집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26C3162-33B4-25C8-C0E7-D5DFD7FB43E4}"/>
              </a:ext>
            </a:extLst>
          </p:cNvPr>
          <p:cNvSpPr txBox="1"/>
          <p:nvPr/>
        </p:nvSpPr>
        <p:spPr>
          <a:xfrm>
            <a:off x="2516160" y="31749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주석변환</a:t>
            </a:r>
            <a:endParaRPr lang="ko-KR" altLang="en-US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F728894-CD15-021C-8F1F-DA9E9E15AFDF}"/>
              </a:ext>
            </a:extLst>
          </p:cNvPr>
          <p:cNvSpPr txBox="1"/>
          <p:nvPr/>
        </p:nvSpPr>
        <p:spPr>
          <a:xfrm>
            <a:off x="3480949" y="315174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레이블링</a:t>
            </a:r>
            <a:endParaRPr lang="ko-KR" altLang="en-US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0AB76C8-933D-B203-7ACF-95D2C74F91F6}"/>
              </a:ext>
            </a:extLst>
          </p:cNvPr>
          <p:cNvSpPr txBox="1"/>
          <p:nvPr/>
        </p:nvSpPr>
        <p:spPr>
          <a:xfrm>
            <a:off x="4436082" y="3152510"/>
            <a:ext cx="861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증량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10A211B-C8FA-9D22-B46B-97848231BBFD}"/>
              </a:ext>
            </a:extLst>
          </p:cNvPr>
          <p:cNvSpPr txBox="1"/>
          <p:nvPr/>
        </p:nvSpPr>
        <p:spPr>
          <a:xfrm>
            <a:off x="5548309" y="315550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모델복잡도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xmlns="" id="{66BE3048-239C-3B98-89BD-1EE8B3831829}"/>
              </a:ext>
            </a:extLst>
          </p:cNvPr>
          <p:cNvSpPr/>
          <p:nvPr/>
        </p:nvSpPr>
        <p:spPr>
          <a:xfrm>
            <a:off x="773470" y="4334571"/>
            <a:ext cx="954881" cy="381000"/>
          </a:xfrm>
          <a:prstGeom prst="roundRect">
            <a:avLst>
              <a:gd name="adj" fmla="val 541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b="1" dirty="0" err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Roboflow</a:t>
            </a:r>
            <a:r>
              <a:rPr lang="en-US" altLang="ko-KR" sz="825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 defTabSz="685800">
              <a:defRPr/>
            </a:pPr>
            <a:r>
              <a:rPr lang="ko-KR" altLang="en-US" sz="825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</a:t>
            </a:r>
            <a:r>
              <a:rPr lang="en-US" altLang="ko-KR" sz="825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825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7,041</a:t>
            </a:r>
            <a:r>
              <a:rPr lang="en-US" altLang="ko-KR" sz="825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825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xmlns="" id="{4CE6FF91-69F3-DB52-538E-CC7CA2EE9FF4}"/>
              </a:ext>
            </a:extLst>
          </p:cNvPr>
          <p:cNvSpPr/>
          <p:nvPr/>
        </p:nvSpPr>
        <p:spPr>
          <a:xfrm>
            <a:off x="2516160" y="4333663"/>
            <a:ext cx="790735" cy="381000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smtClean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Train(207)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xmlns="" id="{78517142-A5F8-5B8D-3097-382457C9AF04}"/>
              </a:ext>
            </a:extLst>
          </p:cNvPr>
          <p:cNvSpPr/>
          <p:nvPr/>
        </p:nvSpPr>
        <p:spPr>
          <a:xfrm>
            <a:off x="4394816" y="3965971"/>
            <a:ext cx="837050" cy="462928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</a:t>
            </a:r>
          </a:p>
          <a:p>
            <a:pPr algn="ctr" defTabSz="685800">
              <a:defRPr/>
            </a:pPr>
            <a:r>
              <a:rPr lang="en-US" altLang="ko-KR" sz="825" smtClean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(621)</a:t>
            </a:r>
            <a:r>
              <a:rPr lang="ko-KR" altLang="en-US" sz="825" smtClean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xmlns="" id="{7D5AFB82-BC1E-948A-65EF-65139101765E}"/>
              </a:ext>
            </a:extLst>
          </p:cNvPr>
          <p:cNvSpPr/>
          <p:nvPr/>
        </p:nvSpPr>
        <p:spPr>
          <a:xfrm>
            <a:off x="4394816" y="4819891"/>
            <a:ext cx="837050" cy="47293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Validation</a:t>
            </a:r>
          </a:p>
          <a:p>
            <a:pPr algn="ctr" defTabSz="685800">
              <a:defRPr/>
            </a:pPr>
            <a:r>
              <a:rPr lang="en-US" altLang="ko-KR" sz="825" smtClean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(59)</a:t>
            </a:r>
            <a:r>
              <a:rPr lang="ko-KR" altLang="en-US" sz="825" smtClean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xmlns="" id="{A73BF243-F180-248C-C32C-1D2A13299AE4}"/>
              </a:ext>
            </a:extLst>
          </p:cNvPr>
          <p:cNvSpPr/>
          <p:nvPr/>
        </p:nvSpPr>
        <p:spPr>
          <a:xfrm>
            <a:off x="6080914" y="4170199"/>
            <a:ext cx="861046" cy="423815"/>
          </a:xfrm>
          <a:prstGeom prst="roundRect">
            <a:avLst>
              <a:gd name="adj" fmla="val 54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Yolov5x  </a:t>
            </a:r>
            <a:r>
              <a:rPr lang="ko-KR" altLang="en-US" sz="788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xmlns="" id="{E0829DE3-8186-E538-D176-70CC89C0CF55}"/>
              </a:ext>
            </a:extLst>
          </p:cNvPr>
          <p:cNvSpPr/>
          <p:nvPr/>
        </p:nvSpPr>
        <p:spPr>
          <a:xfrm>
            <a:off x="7650449" y="4197435"/>
            <a:ext cx="759621" cy="381000"/>
          </a:xfrm>
          <a:prstGeom prst="roundRect">
            <a:avLst>
              <a:gd name="adj" fmla="val 5417"/>
            </a:avLst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9AEEDB22-39D0-8491-1BC8-76962D4FF0B0}"/>
              </a:ext>
            </a:extLst>
          </p:cNvPr>
          <p:cNvSpPr txBox="1"/>
          <p:nvPr/>
        </p:nvSpPr>
        <p:spPr>
          <a:xfrm>
            <a:off x="7631738" y="3148808"/>
            <a:ext cx="73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92A41CC-98BE-C519-0BF4-86AAE6AF74BE}"/>
              </a:ext>
            </a:extLst>
          </p:cNvPr>
          <p:cNvSpPr txBox="1"/>
          <p:nvPr/>
        </p:nvSpPr>
        <p:spPr>
          <a:xfrm>
            <a:off x="3444559" y="2384550"/>
            <a:ext cx="894797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처리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6F3C272-E2E8-B5AD-7B86-1859C1D9D18F}"/>
              </a:ext>
            </a:extLst>
          </p:cNvPr>
          <p:cNvGrpSpPr/>
          <p:nvPr/>
        </p:nvGrpSpPr>
        <p:grpSpPr>
          <a:xfrm>
            <a:off x="396993" y="2357761"/>
            <a:ext cx="2016939" cy="649813"/>
            <a:chOff x="-4930" y="2349137"/>
            <a:chExt cx="2016939" cy="649813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8DE84E78-EAD7-E9BD-3ABB-07CE72299BEC}"/>
                </a:ext>
              </a:extLst>
            </p:cNvPr>
            <p:cNvSpPr/>
            <p:nvPr/>
          </p:nvSpPr>
          <p:spPr>
            <a:xfrm>
              <a:off x="-4930" y="2349137"/>
              <a:ext cx="2016939" cy="6498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350" dirty="0">
                <a:latin typeface="NEXON Lv1 Gothic OTF Light" pitchFamily="2" charset="-128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314DDC0C-2553-6BFD-1EC2-942248F92ED4}"/>
                </a:ext>
              </a:extLst>
            </p:cNvPr>
            <p:cNvSpPr txBox="1"/>
            <p:nvPr/>
          </p:nvSpPr>
          <p:spPr>
            <a:xfrm>
              <a:off x="34993" y="2389571"/>
              <a:ext cx="1889001" cy="54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ko-KR" sz="1050" b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 </a:t>
              </a:r>
              <a:r>
                <a:rPr lang="en-US" altLang="ko-KR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Step</a:t>
              </a:r>
            </a:p>
            <a:p>
              <a:pPr algn="ctr" defTabSz="685800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수집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4606E72-1320-5943-D65D-599C74BB4649}"/>
              </a:ext>
            </a:extLst>
          </p:cNvPr>
          <p:cNvSpPr txBox="1"/>
          <p:nvPr/>
        </p:nvSpPr>
        <p:spPr>
          <a:xfrm>
            <a:off x="6500813" y="3147271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인자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8DAC0B87-8EEF-264D-F5DB-34E15F591335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6941960" y="4382107"/>
            <a:ext cx="708489" cy="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58" idx="3"/>
            <a:endCxn id="60" idx="1"/>
          </p:cNvCxnSpPr>
          <p:nvPr/>
        </p:nvCxnSpPr>
        <p:spPr>
          <a:xfrm flipV="1">
            <a:off x="1728351" y="4524163"/>
            <a:ext cx="787809" cy="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60" idx="3"/>
            <a:endCxn id="62" idx="1"/>
          </p:cNvCxnSpPr>
          <p:nvPr/>
        </p:nvCxnSpPr>
        <p:spPr>
          <a:xfrm flipV="1">
            <a:off x="3306895" y="4197435"/>
            <a:ext cx="1087921" cy="3267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endCxn id="63" idx="1"/>
          </p:cNvCxnSpPr>
          <p:nvPr/>
        </p:nvCxnSpPr>
        <p:spPr>
          <a:xfrm rot="16200000" flipH="1">
            <a:off x="3786242" y="4447785"/>
            <a:ext cx="674253" cy="542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62" idx="3"/>
            <a:endCxn id="66" idx="1"/>
          </p:cNvCxnSpPr>
          <p:nvPr/>
        </p:nvCxnSpPr>
        <p:spPr>
          <a:xfrm>
            <a:off x="5231866" y="4197435"/>
            <a:ext cx="849048" cy="1846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63" idx="3"/>
            <a:endCxn id="66" idx="1"/>
          </p:cNvCxnSpPr>
          <p:nvPr/>
        </p:nvCxnSpPr>
        <p:spPr>
          <a:xfrm flipV="1">
            <a:off x="5231866" y="4382107"/>
            <a:ext cx="849048" cy="6742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89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607227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+mn-ea"/>
              </a:rPr>
              <a:t>Data </a:t>
            </a:r>
            <a:r>
              <a:rPr lang="ko-KR" altLang="en-US" sz="2000" b="1">
                <a:latin typeface="+mn-ea"/>
              </a:rPr>
              <a:t>추가</a:t>
            </a:r>
            <a:r>
              <a:rPr lang="en-US" altLang="ko-KR" sz="2000" b="1">
                <a:latin typeface="+mn-ea"/>
              </a:rPr>
              <a:t>/augmentation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 </a:t>
            </a:r>
            <a:r>
              <a:rPr lang="en-US" altLang="ko-KR" sz="1600" smtClean="0">
                <a:latin typeface="+mn-ea"/>
              </a:rPr>
              <a:t>- </a:t>
            </a:r>
            <a:r>
              <a:rPr lang="ko-KR" altLang="en-US" sz="1600" smtClean="0">
                <a:latin typeface="+mn-ea"/>
              </a:rPr>
              <a:t>기본 이미지 데이터 </a:t>
            </a:r>
            <a:endParaRPr lang="en-US" altLang="ko-KR" sz="160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 : roboflow Public Data Datasets – Hard Hat Workers Dataset.</a:t>
            </a:r>
            <a:br>
              <a:rPr lang="en-US" altLang="ko-KR" sz="1600" smtClean="0">
                <a:latin typeface="+mn-ea"/>
              </a:rPr>
            </a:br>
            <a:r>
              <a:rPr lang="en-US" altLang="ko-KR" sz="1600" smtClean="0">
                <a:latin typeface="+mn-ea"/>
              </a:rPr>
              <a:t>  - Data Augmentations –roboFlow </a:t>
            </a:r>
            <a:r>
              <a:rPr lang="ko-KR" altLang="en-US" sz="1600" smtClean="0">
                <a:latin typeface="+mn-ea"/>
              </a:rPr>
              <a:t>기능</a:t>
            </a:r>
            <a:r>
              <a:rPr lang="en-US" altLang="ko-KR" sz="1600" smtClean="0">
                <a:latin typeface="+mn-ea"/>
              </a:rPr>
              <a:t>.</a:t>
            </a:r>
            <a:br>
              <a:rPr lang="en-US" altLang="ko-KR" sz="1600" smtClean="0">
                <a:latin typeface="+mn-ea"/>
              </a:rPr>
            </a:br>
            <a:r>
              <a:rPr lang="en-US" altLang="ko-KR" sz="1600" smtClean="0">
                <a:latin typeface="+mn-ea"/>
              </a:rPr>
              <a:t>     : </a:t>
            </a:r>
            <a:r>
              <a:rPr lang="en-US" altLang="ko-KR" sz="1600" b="1" smtClean="0"/>
              <a:t>Flip</a:t>
            </a:r>
            <a:r>
              <a:rPr lang="en-US" altLang="ko-KR" sz="1600" b="1"/>
              <a:t>:</a:t>
            </a:r>
            <a:r>
              <a:rPr lang="en-US" altLang="ko-KR" sz="1600"/>
              <a:t> Horizontal, Vertical</a:t>
            </a:r>
          </a:p>
          <a:p>
            <a:pPr>
              <a:lnSpc>
                <a:spcPct val="150000"/>
              </a:lnSpc>
            </a:pPr>
            <a:r>
              <a:rPr lang="en-US" altLang="ko-KR" sz="1600" b="1" smtClean="0"/>
              <a:t>     : Crop</a:t>
            </a:r>
            <a:r>
              <a:rPr lang="en-US" altLang="ko-KR" sz="1600" b="1"/>
              <a:t>:</a:t>
            </a:r>
            <a:r>
              <a:rPr lang="en-US" altLang="ko-KR" sz="1600"/>
              <a:t> 0% Minimum Zoom, 20% Maximum Zoom</a:t>
            </a:r>
          </a:p>
          <a:p>
            <a:pPr>
              <a:lnSpc>
                <a:spcPct val="150000"/>
              </a:lnSpc>
            </a:pPr>
            <a:r>
              <a:rPr lang="en-US" altLang="ko-KR" sz="1600" b="1" smtClean="0"/>
              <a:t>     : Rotation</a:t>
            </a:r>
            <a:r>
              <a:rPr lang="en-US" altLang="ko-KR" sz="1600" b="1"/>
              <a:t>:</a:t>
            </a:r>
            <a:r>
              <a:rPr lang="en-US" altLang="ko-KR" sz="1600"/>
              <a:t> Between -15° and +15°</a:t>
            </a:r>
          </a:p>
          <a:p>
            <a:pPr>
              <a:lnSpc>
                <a:spcPct val="150000"/>
              </a:lnSpc>
            </a:pPr>
            <a:r>
              <a:rPr lang="en-US" altLang="ko-KR" sz="1600" b="1" smtClean="0"/>
              <a:t>     : Saturation</a:t>
            </a:r>
            <a:r>
              <a:rPr lang="en-US" altLang="ko-KR" sz="1600" b="1"/>
              <a:t>:</a:t>
            </a:r>
            <a:r>
              <a:rPr lang="en-US" altLang="ko-KR" sz="1600"/>
              <a:t> Between -25% and +25</a:t>
            </a:r>
            <a:r>
              <a:rPr lang="en-US" altLang="ko-KR" sz="1600" smtClean="0"/>
              <a:t>%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 b="1" smtClean="0"/>
              <a:t>     : Noise</a:t>
            </a:r>
            <a:r>
              <a:rPr lang="en-US" altLang="ko-KR" sz="1600" b="1"/>
              <a:t>:</a:t>
            </a:r>
            <a:r>
              <a:rPr lang="en-US" altLang="ko-KR" sz="1600"/>
              <a:t> Up to 5% of pixels</a:t>
            </a:r>
          </a:p>
          <a:p>
            <a:pPr>
              <a:lnSpc>
                <a:spcPct val="150000"/>
              </a:lnSpc>
            </a:pPr>
            <a:r>
              <a:rPr lang="en-US" altLang="ko-KR" sz="1600" b="1" smtClean="0"/>
              <a:t>     : Mosaic</a:t>
            </a:r>
            <a:r>
              <a:rPr lang="en-US" altLang="ko-KR" sz="1600" b="1"/>
              <a:t>:</a:t>
            </a:r>
            <a:r>
              <a:rPr lang="en-US" altLang="ko-KR" sz="1600"/>
              <a:t> Applied</a:t>
            </a:r>
          </a:p>
          <a:p>
            <a:pPr>
              <a:lnSpc>
                <a:spcPct val="150000"/>
              </a:lnSpc>
            </a:pPr>
            <a:r>
              <a:rPr lang="en-US" altLang="ko-KR" sz="1600" b="1" smtClean="0"/>
              <a:t>     : Bounding </a:t>
            </a:r>
            <a:r>
              <a:rPr lang="en-US" altLang="ko-KR" sz="1600" b="1"/>
              <a:t>Box: Shear:</a:t>
            </a:r>
            <a:r>
              <a:rPr lang="en-US" altLang="ko-KR" sz="1600"/>
              <a:t> ±15° Horizontal, ±15° Vertical</a:t>
            </a:r>
          </a:p>
          <a:p>
            <a:pPr>
              <a:lnSpc>
                <a:spcPct val="1500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82" y="2924944"/>
            <a:ext cx="2185516" cy="34289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704" y="865836"/>
            <a:ext cx="2412695" cy="2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9880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+mn-ea"/>
              </a:rPr>
              <a:t>Data </a:t>
            </a:r>
            <a:r>
              <a:rPr lang="ko-KR" altLang="en-US" sz="2000" b="1">
                <a:latin typeface="+mn-ea"/>
              </a:rPr>
              <a:t>추가</a:t>
            </a:r>
            <a:r>
              <a:rPr lang="en-US" altLang="ko-KR" sz="2000" b="1">
                <a:latin typeface="+mn-ea"/>
              </a:rPr>
              <a:t>/augmentation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 </a:t>
            </a:r>
            <a:r>
              <a:rPr lang="en-US" altLang="ko-KR" sz="1600" smtClean="0">
                <a:latin typeface="+mn-ea"/>
              </a:rPr>
              <a:t>- </a:t>
            </a:r>
            <a:r>
              <a:rPr lang="ko-KR" altLang="en-US" sz="1600" smtClean="0">
                <a:latin typeface="+mn-ea"/>
              </a:rPr>
              <a:t>미적용 방법</a:t>
            </a:r>
            <a:r>
              <a:rPr lang="en-US" altLang="ko-KR" sz="1600" smtClean="0">
                <a:latin typeface="+mn-ea"/>
              </a:rPr>
              <a:t>.</a:t>
            </a:r>
            <a:r>
              <a:rPr lang="en-US" altLang="ko-KR" sz="1600" i="1" smtClean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600" i="1" smtClean="0">
                <a:solidFill>
                  <a:srgbClr val="0000FF"/>
                </a:solidFill>
                <a:latin typeface="+mn-ea"/>
              </a:rPr>
            </a:br>
            <a:r>
              <a:rPr lang="en-US" altLang="ko-KR" sz="1200" b="1" smtClean="0">
                <a:solidFill>
                  <a:srgbClr val="0000FF"/>
                </a:solidFill>
                <a:latin typeface="+mn-ea"/>
              </a:rPr>
              <a:t>   </a:t>
            </a:r>
            <a:r>
              <a:rPr lang="en-US" altLang="ko-KR" sz="1600" b="1" smtClean="0">
                <a:latin typeface="+mn-ea"/>
              </a:rPr>
              <a:t>: Imgaug</a:t>
            </a:r>
            <a:r>
              <a:rPr lang="en-US" altLang="ko-KR" sz="1200" b="1" smtClean="0">
                <a:latin typeface="+mn-ea"/>
              </a:rPr>
              <a:t/>
            </a:r>
            <a:br>
              <a:rPr lang="en-US" altLang="ko-KR" sz="1200" b="1" smtClean="0">
                <a:latin typeface="+mn-ea"/>
              </a:rPr>
            </a:br>
            <a:r>
              <a:rPr lang="en-US" altLang="ko-KR" sz="1200" smtClean="0">
                <a:latin typeface="+mn-ea"/>
              </a:rPr>
              <a:t>    - Anotation</a:t>
            </a:r>
            <a:r>
              <a:rPr lang="ko-KR" altLang="en-US" sz="1200" smtClean="0">
                <a:latin typeface="+mn-ea"/>
              </a:rPr>
              <a:t>을 포함한 이미지 증폭을 수행 할 수 있음</a:t>
            </a:r>
            <a:r>
              <a:rPr lang="en-US" altLang="ko-KR" sz="1200" smtClean="0">
                <a:latin typeface="+mn-ea"/>
              </a:rPr>
              <a:t>.</a:t>
            </a:r>
            <a:br>
              <a:rPr lang="en-US" altLang="ko-KR" sz="1200" smtClean="0">
                <a:latin typeface="+mn-ea"/>
              </a:rPr>
            </a:br>
            <a:r>
              <a:rPr lang="en-US" altLang="ko-KR" sz="1200" smtClean="0">
                <a:latin typeface="+mn-ea"/>
              </a:rPr>
              <a:t>    - </a:t>
            </a:r>
            <a:r>
              <a:rPr lang="ko-KR" altLang="en-US" sz="1200" smtClean="0">
                <a:latin typeface="+mn-ea"/>
              </a:rPr>
              <a:t>이미지 증가 시 이미지가 회전하면서 라이브러리가 그에 따라 모든 객체의 </a:t>
            </a:r>
            <a:r>
              <a:rPr lang="en-US" altLang="ko-KR" sz="1200" smtClean="0">
                <a:latin typeface="+mn-ea"/>
              </a:rPr>
              <a:t>Bounding- Box</a:t>
            </a:r>
            <a:r>
              <a:rPr lang="ko-KR" altLang="en-US" sz="1200" smtClean="0">
                <a:latin typeface="+mn-ea"/>
              </a:rPr>
              <a:t>를 함께 회전 시킴</a:t>
            </a:r>
            <a:r>
              <a:rPr lang="en-US" altLang="ko-KR" sz="1200">
                <a:latin typeface="+mn-ea"/>
              </a:rPr>
              <a:t>.</a:t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    - https://</a:t>
            </a:r>
            <a:r>
              <a:rPr lang="en-US" altLang="ko-KR" sz="1200" smtClean="0">
                <a:latin typeface="+mn-ea"/>
              </a:rPr>
              <a:t>github.com/aleju/imgaug </a:t>
            </a:r>
            <a:endParaRPr lang="en-US" altLang="ko-KR" sz="120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9" y="3175087"/>
            <a:ext cx="4221286" cy="30718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041470"/>
            <a:ext cx="3324481" cy="33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E1E0B13-BE7C-F2CD-2510-F8C00CF4A278}"/>
              </a:ext>
            </a:extLst>
          </p:cNvPr>
          <p:cNvSpPr txBox="1"/>
          <p:nvPr/>
        </p:nvSpPr>
        <p:spPr>
          <a:xfrm>
            <a:off x="244085" y="1006109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>
                <a:latin typeface="+mn-ea"/>
              </a:rPr>
              <a:t>Data </a:t>
            </a:r>
            <a:r>
              <a:rPr lang="ko-KR" altLang="en-US" sz="2000" b="1">
                <a:latin typeface="+mn-ea"/>
              </a:rPr>
              <a:t>레이블링</a:t>
            </a:r>
            <a:endParaRPr lang="en-US" altLang="ko-KR" sz="2000" b="1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>
                <a:latin typeface="+mn-ea"/>
              </a:rPr>
              <a:t>- </a:t>
            </a:r>
            <a:r>
              <a:rPr lang="ko-KR" altLang="en-US" sz="1600" smtClean="0">
                <a:latin typeface="+mn-ea"/>
              </a:rPr>
              <a:t>웹사이트 </a:t>
            </a:r>
            <a:r>
              <a:rPr lang="en-US" altLang="ko-KR" sz="1600" smtClean="0">
                <a:latin typeface="+mn-ea"/>
              </a:rPr>
              <a:t>roboflow</a:t>
            </a:r>
            <a:r>
              <a:rPr lang="ko-KR" altLang="en-US" sz="1600" smtClean="0">
                <a:latin typeface="+mn-ea"/>
              </a:rPr>
              <a:t>를 활용한 레이블링 방식 사용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0" y="1688347"/>
            <a:ext cx="6156176" cy="279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32" y="4261222"/>
            <a:ext cx="3635896" cy="253590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971600" y="5301208"/>
            <a:ext cx="37828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4047909"/>
            <a:ext cx="3654643" cy="278092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580112" y="5230226"/>
            <a:ext cx="37828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9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딥러닝 학습 환경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- (HW) PC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사양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학습시간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600" i="1">
                <a:solidFill>
                  <a:srgbClr val="0000FF"/>
                </a:solidFill>
                <a:latin typeface="+mn-ea"/>
              </a:rPr>
            </a:br>
            <a:r>
              <a:rPr lang="en-US" altLang="ko-KR" sz="160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</a:rPr>
              <a:t> </a:t>
            </a:r>
            <a:r>
              <a:rPr lang="en-US" altLang="ko-KR" sz="1600" i="1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</a:rPr>
              <a:t>	</a:t>
            </a:r>
            <a:r>
              <a:rPr lang="en-US" altLang="ko-KR" sz="1600" i="1" kern="0" spc="-5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 : </a:t>
            </a:r>
            <a:r>
              <a:rPr lang="en-US" altLang="ko-KR" sz="1600" i="1" kern="0" spc="-50" smtClean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pt-BR" altLang="ko-KR" sz="1600" i="1" kern="0" spc="-50" smtClean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</a:rPr>
              <a:t>ntel(R</a:t>
            </a:r>
            <a:r>
              <a:rPr lang="pt-BR" altLang="ko-KR" sz="1600" i="1" kern="0" spc="-5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</a:rPr>
              <a:t>) Core(TM) i5-6600 CPU @ 3.30GHz   3.31 GHz</a:t>
            </a:r>
            <a:r>
              <a:rPr lang="pt-BR" altLang="ko-KR" sz="1600" i="1" kern="0" spc="-5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pt-BR" altLang="ko-KR" sz="1600" i="1" kern="0" spc="-50" smtClean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pt-BR" altLang="ko-KR" sz="1600" i="1" kern="0" spc="-50" smtClean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i="1" kern="0" spc="-50" smtClean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RAM </a:t>
            </a:r>
            <a:r>
              <a:rPr lang="pt-BR" altLang="ko-KR" sz="1600" i="1" kern="0" spc="-5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pt-BR" altLang="ko-KR" sz="1600" i="1" kern="0" spc="-50" smtClean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16GB</a:t>
            </a:r>
            <a:r>
              <a:rPr lang="pt-BR" altLang="ko-KR" sz="1600" i="1" kern="0" spc="-5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pt-BR" altLang="ko-KR" sz="1600" i="1" kern="0" spc="-5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i="1" kern="0" spc="-5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GPU : </a:t>
            </a:r>
            <a:r>
              <a:rPr lang="en-US" altLang="ko-KR" sz="1600" i="1" kern="0" spc="-5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GTX </a:t>
            </a:r>
            <a:r>
              <a:rPr lang="en-US" altLang="ko-KR" sz="1600" i="1" kern="0" spc="-50" smtClean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1060 6GB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600" i="1">
                <a:solidFill>
                  <a:srgbClr val="0000FF"/>
                </a:solidFill>
                <a:latin typeface="+mn-ea"/>
              </a:rPr>
            </a:b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 - (SW) </a:t>
            </a:r>
            <a:r>
              <a:rPr lang="en-US" altLang="ko-KR" sz="1600" i="1" smtClean="0">
                <a:solidFill>
                  <a:srgbClr val="0000FF"/>
                </a:solidFill>
                <a:latin typeface="+mn-ea"/>
              </a:rPr>
              <a:t>COLAB PRO+</a:t>
            </a:r>
          </a:p>
          <a:p>
            <a:pPr>
              <a:lnSpc>
                <a:spcPts val="2300"/>
              </a:lnSpc>
            </a:pPr>
            <a:r>
              <a:rPr lang="en-US" altLang="ko-KR" sz="1600" i="1" smtClean="0">
                <a:solidFill>
                  <a:srgbClr val="0000FF"/>
                </a:solidFill>
                <a:latin typeface="+mn-ea"/>
              </a:rPr>
              <a:t>  -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 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학습 방법</a:t>
            </a:r>
            <a:endParaRPr lang="en-US" altLang="ko-KR" sz="2000" b="1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>
                <a:latin typeface="+mn-ea"/>
              </a:rPr>
              <a:t>  - </a:t>
            </a:r>
            <a:r>
              <a:rPr lang="en-US" altLang="ko-KR" sz="1600" smtClean="0">
                <a:latin typeface="+mn-ea"/>
              </a:rPr>
              <a:t>YOLO5</a:t>
            </a:r>
            <a:r>
              <a:rPr lang="en-US" altLang="ko-KR" sz="1600">
                <a:latin typeface="+mn-ea"/>
              </a:rPr>
              <a:t/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- </a:t>
            </a:r>
            <a:r>
              <a:rPr lang="en-US" altLang="ko-KR" sz="1600" smtClean="0">
                <a:latin typeface="+mn-ea"/>
              </a:rPr>
              <a:t>epochs : 500</a:t>
            </a:r>
            <a:br>
              <a:rPr lang="en-US" altLang="ko-KR" sz="1600" smtClean="0">
                <a:latin typeface="+mn-ea"/>
              </a:rPr>
            </a:br>
            <a:r>
              <a:rPr lang="en-US" altLang="ko-KR" sz="1600" smtClean="0">
                <a:latin typeface="+mn-ea"/>
              </a:rPr>
              <a:t>  - batch : 16 </a:t>
            </a:r>
            <a:br>
              <a:rPr lang="en-US" altLang="ko-KR" sz="1600" smtClean="0">
                <a:latin typeface="+mn-ea"/>
              </a:rPr>
            </a:br>
            <a:r>
              <a:rPr lang="en-US" altLang="ko-KR" sz="1600" smtClean="0">
                <a:latin typeface="+mn-ea"/>
              </a:rPr>
              <a:t>  - IMG size : 416</a:t>
            </a:r>
            <a:r>
              <a:rPr lang="en-US" altLang="ko-KR" sz="1600" i="1" smtClean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600" i="1" smtClean="0">
                <a:solidFill>
                  <a:srgbClr val="0000FF"/>
                </a:solidFill>
                <a:latin typeface="+mn-ea"/>
              </a:rPr>
            </a:br>
            <a:r>
              <a:rPr lang="en-US" altLang="ko-KR" sz="1600" i="1" smtClean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600" i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학습 출력 결과</a:t>
            </a:r>
            <a:endParaRPr lang="en-US" altLang="ko-KR" sz="2000" b="1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- </a:t>
            </a:r>
            <a:r>
              <a:rPr lang="ko-KR" altLang="en-US" sz="1600" smtClean="0">
                <a:latin typeface="+mn-ea"/>
              </a:rPr>
              <a:t>학습 시간 </a:t>
            </a:r>
            <a:r>
              <a:rPr lang="en-US" altLang="ko-KR" sz="1600" smtClean="0">
                <a:latin typeface="+mn-ea"/>
              </a:rPr>
              <a:t>: 1</a:t>
            </a:r>
            <a:r>
              <a:rPr lang="ko-KR" altLang="en-US" sz="1600" smtClean="0">
                <a:latin typeface="+mn-ea"/>
              </a:rPr>
              <a:t>시간 </a:t>
            </a:r>
            <a:r>
              <a:rPr lang="en-US" altLang="ko-KR" sz="1600" smtClean="0">
                <a:latin typeface="+mn-ea"/>
              </a:rPr>
              <a:t>17</a:t>
            </a:r>
            <a:r>
              <a:rPr lang="ko-KR" altLang="en-US" sz="1600" smtClean="0">
                <a:latin typeface="+mn-ea"/>
              </a:rPr>
              <a:t>분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" y="2542919"/>
            <a:ext cx="9144000" cy="1987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50" y="3665003"/>
            <a:ext cx="6896100" cy="2400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674" y="5267366"/>
            <a:ext cx="54197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검증 결과</a:t>
            </a:r>
            <a:r>
              <a:rPr lang="en-US" altLang="ko-KR" sz="2000" b="1">
                <a:latin typeface="+mn-ea"/>
              </a:rPr>
              <a:t/>
            </a:r>
            <a:br>
              <a:rPr lang="en-US" altLang="ko-KR" sz="2000" b="1">
                <a:latin typeface="+mn-ea"/>
              </a:rPr>
            </a:b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" y="4634015"/>
            <a:ext cx="9144000" cy="2223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" y="1352843"/>
            <a:ext cx="8100392" cy="36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8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df922d41-91bf-45f8-8b2c-e1591bc010d5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9641</TotalTime>
  <Words>282</Words>
  <Application>Microsoft Office PowerPoint</Application>
  <PresentationFormat>화면 슬라이드 쇼(4:3)</PresentationFormat>
  <Paragraphs>130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HY견고딕</vt:lpstr>
      <vt:lpstr>HY헤드라인M</vt:lpstr>
      <vt:lpstr>KoPubWorld돋움체 Bold</vt:lpstr>
      <vt:lpstr>KoPubWorld돋움체 Medium</vt:lpstr>
      <vt:lpstr>NEXON Lv1 Gothic OTF Light</vt:lpstr>
      <vt:lpstr>맑은 고딕</vt:lpstr>
      <vt:lpstr>문체부 제목 돋음체</vt:lpstr>
      <vt:lpstr>바른돋움 3</vt:lpstr>
      <vt:lpstr>-윤고딕330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Microsoft 계정</cp:lastModifiedBy>
  <cp:revision>386</cp:revision>
  <cp:lastPrinted>2022-06-08T09:54:10Z</cp:lastPrinted>
  <dcterms:created xsi:type="dcterms:W3CDTF">2017-03-29T07:13:25Z</dcterms:created>
  <dcterms:modified xsi:type="dcterms:W3CDTF">2022-06-15T09:06:38Z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